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531" r:id="rId2"/>
    <p:sldId id="269" r:id="rId3"/>
    <p:sldId id="546" r:id="rId4"/>
    <p:sldId id="545" r:id="rId5"/>
    <p:sldId id="527" r:id="rId6"/>
    <p:sldId id="464" r:id="rId7"/>
    <p:sldId id="261" r:id="rId8"/>
    <p:sldId id="424" r:id="rId9"/>
    <p:sldId id="543" r:id="rId10"/>
    <p:sldId id="516" r:id="rId11"/>
    <p:sldId id="509" r:id="rId12"/>
    <p:sldId id="515" r:id="rId13"/>
    <p:sldId id="508" r:id="rId14"/>
    <p:sldId id="541" r:id="rId15"/>
    <p:sldId id="418" r:id="rId16"/>
    <p:sldId id="448" r:id="rId17"/>
    <p:sldId id="458" r:id="rId18"/>
    <p:sldId id="533" r:id="rId19"/>
    <p:sldId id="521" r:id="rId20"/>
    <p:sldId id="450" r:id="rId21"/>
    <p:sldId id="472" r:id="rId22"/>
    <p:sldId id="451" r:id="rId23"/>
    <p:sldId id="523" r:id="rId24"/>
    <p:sldId id="452" r:id="rId25"/>
    <p:sldId id="453" r:id="rId26"/>
    <p:sldId id="476" r:id="rId27"/>
    <p:sldId id="473" r:id="rId28"/>
    <p:sldId id="457" r:id="rId29"/>
    <p:sldId id="455" r:id="rId30"/>
    <p:sldId id="511" r:id="rId31"/>
    <p:sldId id="474" r:id="rId32"/>
    <p:sldId id="475" r:id="rId33"/>
    <p:sldId id="300" r:id="rId34"/>
    <p:sldId id="408" r:id="rId35"/>
    <p:sldId id="513" r:id="rId36"/>
    <p:sldId id="537" r:id="rId37"/>
    <p:sldId id="483" r:id="rId38"/>
    <p:sldId id="522" r:id="rId39"/>
    <p:sldId id="257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503" r:id="rId48"/>
    <p:sldId id="519" r:id="rId49"/>
    <p:sldId id="470" r:id="rId50"/>
    <p:sldId id="462" r:id="rId51"/>
    <p:sldId id="524" r:id="rId52"/>
    <p:sldId id="444" r:id="rId53"/>
    <p:sldId id="535" r:id="rId54"/>
    <p:sldId id="497" r:id="rId55"/>
    <p:sldId id="536" r:id="rId56"/>
    <p:sldId id="384" r:id="rId57"/>
    <p:sldId id="517" r:id="rId58"/>
    <p:sldId id="436" r:id="rId59"/>
    <p:sldId id="348" r:id="rId60"/>
    <p:sldId id="518" r:id="rId61"/>
    <p:sldId id="514" r:id="rId62"/>
    <p:sldId id="532" r:id="rId63"/>
    <p:sldId id="353" r:id="rId64"/>
    <p:sldId id="500" r:id="rId65"/>
    <p:sldId id="330" r:id="rId66"/>
    <p:sldId id="539" r:id="rId67"/>
    <p:sldId id="5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  <p:cmAuthor id="2" name="SQLXL" initials="B" lastIdx="1" clrIdx="1">
    <p:extLst>
      <p:ext uri="{19B8F6BF-5375-455C-9EA6-DF929625EA0E}">
        <p15:presenceInfo xmlns:p15="http://schemas.microsoft.com/office/powerpoint/2012/main" userId="SQLX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D43"/>
    <a:srgbClr val="CC0066"/>
    <a:srgbClr val="FF7C80"/>
    <a:srgbClr val="FF5050"/>
    <a:srgbClr val="FF6600"/>
    <a:srgbClr val="3333CC"/>
    <a:srgbClr val="FF9933"/>
    <a:srgbClr val="FFCC00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73236" autoAdjust="0"/>
  </p:normalViewPr>
  <p:slideViewPr>
    <p:cSldViewPr showGuides="1">
      <p:cViewPr>
        <p:scale>
          <a:sx n="100" d="100"/>
          <a:sy n="100" d="100"/>
        </p:scale>
        <p:origin x="5214" y="210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*03:15*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*04:00*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*04:45*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*05:30*</a:t>
            </a:r>
            <a:endParaRPr lang="en-US" dirty="0"/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/>
              <a:t>*06:15*</a:t>
            </a:r>
            <a:endParaRPr lang="en-US" sz="4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*06:30*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*07:20*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*07:50*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*08:00*</a:t>
            </a:r>
          </a:p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F4386-F8E0-437E-911F-526A26FCC1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22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*14:00*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*14:45*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*15:30*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*16:15*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*17:00*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*17:30*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*18:15*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*19:00*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*19:45*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*00:30*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42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*20:30*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*21:15*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*22:45*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*23:15*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*24:15*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*29:45*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*00:45*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*30:15*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*30:45*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*31:15*</a:t>
            </a:r>
          </a:p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*31:45*</a:t>
            </a:r>
          </a:p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*32:45*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*33:45*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*34:45*</a:t>
            </a:r>
          </a:p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*35:15*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2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(58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*38:00*</a:t>
            </a:r>
          </a:p>
          <a:p>
            <a:r>
              <a:rPr lang="en-US" b="1" dirty="0"/>
              <a:t>*04:15*</a:t>
            </a:r>
          </a:p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*42:15*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*43:00*</a:t>
            </a:r>
          </a:p>
          <a:p>
            <a:r>
              <a:rPr lang="en-US" b="1" dirty="0"/>
              <a:t>*04:30*</a:t>
            </a:r>
          </a:p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*47:30*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*49:00*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*01:20*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*52:00*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*53:45*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*58:50*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*02:20*</a:t>
            </a:r>
          </a:p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r>
              <a:rPr lang="en-US" dirty="0"/>
              <a:t>AWS via “Lift &amp; Shift” 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 / 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*03:00*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</p:sldLayoutIdLst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meetup.com/MN-SQL-Server-User-Group-PASSMN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forms.office.com/r/rWfPhV6Ch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hyperlink" Target="mailto:Bill@Sanscrainte.co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QLXL/SQLXL" TargetMode="Externa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12192000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15233"/>
            <a:ext cx="6096000" cy="483120"/>
          </a:xfrm>
        </p:spPr>
        <p:txBody>
          <a:bodyPr>
            <a:noAutofit/>
          </a:bodyPr>
          <a:lstStyle/>
          <a:p>
            <a:r>
              <a:rPr lang="en-US" sz="2800" b="1" dirty="0"/>
              <a:t>Bill </a:t>
            </a:r>
            <a:r>
              <a:rPr lang="en-US" sz="2800" b="1" dirty="0" err="1"/>
              <a:t>Sanscrainte</a:t>
            </a:r>
            <a:r>
              <a:rPr lang="en-US" sz="2800" b="1" dirty="0"/>
              <a:t> </a:t>
            </a:r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 algn="ctr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B214AAB-45C3-3EC9-245B-ACAF20DC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150" y="210313"/>
            <a:ext cx="3635955" cy="210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8850824" y="999721"/>
            <a:ext cx="234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DB06E"/>
                </a:solidFill>
              </a:rPr>
              <a:t>SQLSaturday</a:t>
            </a:r>
            <a:r>
              <a:rPr lang="en-US" sz="1400" b="1" dirty="0">
                <a:solidFill>
                  <a:srgbClr val="0DB06E"/>
                </a:solidFill>
              </a:rPr>
              <a:t> #1087</a:t>
            </a:r>
          </a:p>
          <a:p>
            <a:pPr algn="ctr"/>
            <a:r>
              <a:rPr lang="en-US" sz="1400" b="1" dirty="0">
                <a:solidFill>
                  <a:srgbClr val="0DB06E"/>
                </a:solidFill>
              </a:rPr>
              <a:t>September 28</a:t>
            </a:r>
            <a:r>
              <a:rPr lang="en-US" sz="1400" b="1" baseline="30000" dirty="0">
                <a:solidFill>
                  <a:srgbClr val="0DB06E"/>
                </a:solidFill>
              </a:rPr>
              <a:t>th</a:t>
            </a:r>
            <a:r>
              <a:rPr lang="en-US" sz="1400" b="1" dirty="0">
                <a:solidFill>
                  <a:srgbClr val="0DB06E"/>
                </a:solidFill>
              </a:rPr>
              <a:t>, 2024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897D014-A023-C475-EF9A-B49AE38C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" y="137160"/>
            <a:ext cx="6209425" cy="22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Seeing “Poison” Wait Types?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the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Lots</a:t>
            </a:r>
            <a:r>
              <a:rPr lang="en-US" dirty="0"/>
              <a:t>” of SOS_SCHEDULER_YIELD wait types?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waiting queues</a:t>
            </a:r>
            <a:endParaRPr lang="en-US" dirty="0"/>
          </a:p>
          <a:p>
            <a:r>
              <a:rPr lang="en-US" dirty="0"/>
              <a:t>Are Lock &amp; Latch wait types 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few indexes -&gt; more scanning -&gt; more locking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 -&gt; more locking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Index Tuning the Right Answer? SQL Wait Types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76" y="2990088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grow exponentially 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Database Technical Debt</a:t>
            </a:r>
          </a:p>
          <a:p>
            <a:r>
              <a:rPr lang="en-US" dirty="0"/>
              <a:t>Have previous issues been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Many</a:t>
            </a:r>
            <a:r>
              <a:rPr lang="en-US" dirty="0"/>
              <a:t>” Deadlocks?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Index Tuning the Right Answer? Performance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88" y="822826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next activity peak imminent?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Is the SQL Maintenance Window already too big?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Index Tuning the Right Answer? Time &amp;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12" y="795528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Have the original application designers left?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Application refactoring will take much longer</a:t>
            </a:r>
          </a:p>
          <a:p>
            <a:r>
              <a:rPr lang="en-US" dirty="0"/>
              <a:t>Are developers committed to other priority tasks?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testers committed to priority tasks?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Index Tuning the Right Answer? People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1264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2378B-CBB1-ACC0-7D5B-4D767E5F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Is Index Tuning the Right Answer?</a:t>
            </a:r>
          </a:p>
        </p:txBody>
      </p:sp>
      <p:pic>
        <p:nvPicPr>
          <p:cNvPr id="7" name="Content Placeholder 6" descr="Checklist">
            <a:extLst>
              <a:ext uri="{FF2B5EF4-FFF2-40B4-BE49-F238E27FC236}">
                <a16:creationId xmlns:a16="http://schemas.microsoft.com/office/drawing/2014/main" id="{937735F4-9D20-1CF5-0956-7C66BBB2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4368" y="0"/>
            <a:ext cx="6345936" cy="7292259"/>
          </a:xfr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563E73B-7B2C-C128-011C-59CA00147950}"/>
              </a:ext>
            </a:extLst>
          </p:cNvPr>
          <p:cNvSpPr txBox="1">
            <a:spLocks/>
          </p:cNvSpPr>
          <p:nvPr/>
        </p:nvSpPr>
        <p:spPr>
          <a:xfrm>
            <a:off x="872" y="447039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rgbClr val="00B050"/>
                </a:solidFill>
              </a:rPr>
              <a:t>Yes	13</a:t>
            </a:r>
          </a:p>
          <a:p>
            <a:r>
              <a:rPr lang="en-US" sz="5400" dirty="0"/>
              <a:t>No	0</a:t>
            </a:r>
          </a:p>
          <a:p>
            <a:endParaRPr lang="en-US" sz="5400" dirty="0"/>
          </a:p>
          <a:p>
            <a:r>
              <a:rPr lang="en-US" sz="5400" dirty="0"/>
              <a:t>Let’s tune indexes!</a:t>
            </a:r>
          </a:p>
        </p:txBody>
      </p:sp>
    </p:spTree>
    <p:extLst>
      <p:ext uri="{BB962C8B-B14F-4D97-AF65-F5344CB8AC3E}">
        <p14:creationId xmlns:p14="http://schemas.microsoft.com/office/powerpoint/2010/main" val="213176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7632191" cy="6410960"/>
          </a:xfrm>
        </p:spPr>
        <p:txBody>
          <a:bodyPr/>
          <a:lstStyle/>
          <a:p>
            <a:r>
              <a:rPr lang="en-US" dirty="0"/>
              <a:t>If you are lucky 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</a:t>
            </a:r>
            <a:br>
              <a:rPr lang="en-US" dirty="0"/>
            </a:br>
            <a:r>
              <a:rPr lang="en-US" dirty="0"/>
              <a:t>have some answers</a:t>
            </a:r>
          </a:p>
          <a:p>
            <a:r>
              <a:rPr lang="en-US" dirty="0"/>
              <a:t>If not - boatloads of SQL community scripts</a:t>
            </a:r>
          </a:p>
          <a:p>
            <a:r>
              <a:rPr lang="en-US" dirty="0"/>
              <a:t>Search, download, &amp; execute scripts</a:t>
            </a:r>
          </a:p>
          <a:p>
            <a:r>
              <a:rPr lang="en-US" dirty="0"/>
              <a:t>Copy &amp; paste results to spreadsheet(s)</a:t>
            </a:r>
          </a:p>
          <a:p>
            <a:r>
              <a:rPr lang="en-US" dirty="0"/>
              <a:t>Relate results by table &amp; index </a:t>
            </a:r>
          </a:p>
          <a:p>
            <a:r>
              <a:rPr lang="en-US" dirty="0"/>
              <a:t>Figure out actions to take</a:t>
            </a:r>
          </a:p>
          <a:p>
            <a:r>
              <a:rPr lang="en-US" dirty="0"/>
              <a:t>“Divine” priorities </a:t>
            </a:r>
          </a:p>
          <a:p>
            <a:r>
              <a:rPr lang="en-US" dirty="0"/>
              <a:t>Allow for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Indexes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92" y="73787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Tuning Indexes - New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sz="3600" b="1" dirty="0">
                <a:solidFill>
                  <a:srgbClr val="1B9D43"/>
                </a:solidFill>
              </a:rPr>
              <a:t>80%</a:t>
            </a:r>
            <a:r>
              <a:rPr lang="en-US" dirty="0"/>
              <a:t> of results from </a:t>
            </a:r>
            <a:r>
              <a:rPr lang="en-US" sz="3600" b="1" dirty="0">
                <a:solidFill>
                  <a:srgbClr val="C00000"/>
                </a:solidFill>
              </a:rPr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index “hurts”</a:t>
            </a:r>
          </a:p>
          <a:p>
            <a:r>
              <a:rPr lang="en-US" dirty="0"/>
              <a:t>Find the biggest hurts</a:t>
            </a:r>
          </a:p>
          <a:p>
            <a:r>
              <a:rPr lang="en-US" dirty="0"/>
              <a:t>Apply prescribed fixes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39" y="1882528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Hurt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1088136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Prioritize the Hurt!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Start? -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Metrics - Index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90533"/>
              </p:ext>
            </p:extLst>
          </p:nvPr>
        </p:nvGraphicFramePr>
        <p:xfrm>
          <a:off x="0" y="450585"/>
          <a:ext cx="12192000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4074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Large Objects (LOB)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5540" y="1557867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Gold Sponsors: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6155" y="166856"/>
            <a:ext cx="6519325" cy="85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4657" b="1">
                <a:solidFill>
                  <a:srgbClr val="007A3E"/>
                </a:solidFill>
                <a:latin typeface="Segoe UI"/>
              </a:rPr>
              <a:t>Thank you Sponsors!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28484" y="1469851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700" y="129455"/>
            <a:ext cx="10106609" cy="1221677"/>
          </a:xfrm>
          <a:prstGeom prst="rect">
            <a:avLst/>
          </a:prstGeom>
          <a:noFill/>
        </p:spPr>
        <p:txBody>
          <a:bodyPr wrap="square" lIns="96770" tIns="48385" rIns="96770" bIns="48385" rtlCol="0" anchor="t">
            <a:spAutoFit/>
          </a:bodyPr>
          <a:lstStyle/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Visit the Sponsor Booths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Lots of Great Raffle Prizes!</a:t>
            </a:r>
            <a:endParaRPr lang="en-US" sz="1482" b="1">
              <a:solidFill>
                <a:srgbClr val="101820"/>
              </a:solidFill>
              <a:latin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Enter your details on Raffle Entry Form &amp; visit Sponsors to fill in Bingo card for Raffle prizes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5DE31-5D40-4889-B2D1-1AB86FAE2766}"/>
              </a:ext>
            </a:extLst>
          </p:cNvPr>
          <p:cNvCxnSpPr/>
          <p:nvPr/>
        </p:nvCxnSpPr>
        <p:spPr>
          <a:xfrm>
            <a:off x="147298" y="5458176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58EEBFF5-28F4-AF75-5CEA-48D7CA13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8" y="1599565"/>
            <a:ext cx="6257908" cy="16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58C841-2248-6A11-396E-C7B198EAE03A}"/>
              </a:ext>
            </a:extLst>
          </p:cNvPr>
          <p:cNvSpPr txBox="1">
            <a:spLocks/>
          </p:cNvSpPr>
          <p:nvPr/>
        </p:nvSpPr>
        <p:spPr>
          <a:xfrm>
            <a:off x="14729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Silver Sponsors: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A424A-759D-ABB5-47F0-2BCEB6A06AE1}"/>
              </a:ext>
            </a:extLst>
          </p:cNvPr>
          <p:cNvCxnSpPr/>
          <p:nvPr/>
        </p:nvCxnSpPr>
        <p:spPr>
          <a:xfrm>
            <a:off x="228974" y="3391278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938107C-EC2B-5071-654C-7092D98BC82A}"/>
              </a:ext>
            </a:extLst>
          </p:cNvPr>
          <p:cNvSpPr txBox="1">
            <a:spLocks/>
          </p:cNvSpPr>
          <p:nvPr/>
        </p:nvSpPr>
        <p:spPr>
          <a:xfrm>
            <a:off x="147298" y="5608653"/>
            <a:ext cx="4623051" cy="5698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Blog Sponsors: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60F00-E57A-1C06-D61F-781B8865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86" y="5760598"/>
            <a:ext cx="1317727" cy="5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A4E72F6F-F83B-5D2C-D088-CD20593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55" y="5823192"/>
            <a:ext cx="2247781" cy="50575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042D8-C9DC-1D46-9E3D-3658E95A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74" y="3712296"/>
            <a:ext cx="5237640" cy="17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858D7AA-B286-F65E-BE65-C902282C8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416" y="166856"/>
            <a:ext cx="1256885" cy="1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action waited for another </a:t>
            </a:r>
            <a:br>
              <a:rPr lang="en-US" dirty="0"/>
            </a:br>
            <a:r>
              <a:rPr lang="en-US" dirty="0"/>
              <a:t>SQL activity to complete</a:t>
            </a:r>
          </a:p>
          <a:p>
            <a:r>
              <a:rPr lang="en-US" dirty="0"/>
              <a:t>Measures: counts &amp; time waiting for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88" y="8940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BF5AC-078B-4C57-702C-6EA55C42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68477"/>
              </p:ext>
            </p:extLst>
          </p:nvPr>
        </p:nvGraphicFramePr>
        <p:xfrm>
          <a:off x="2712720" y="1865037"/>
          <a:ext cx="56144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78">
                  <a:extLst>
                    <a:ext uri="{9D8B030D-6E8A-4147-A177-3AD203B41FA5}">
                      <a16:colId xmlns:a16="http://schemas.microsoft.com/office/drawing/2014/main" val="631562411"/>
                    </a:ext>
                  </a:extLst>
                </a:gridCol>
                <a:gridCol w="3755338">
                  <a:extLst>
                    <a:ext uri="{9D8B030D-6E8A-4147-A177-3AD203B41FA5}">
                      <a16:colId xmlns:a16="http://schemas.microsoft.com/office/drawing/2014/main" val="406648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locks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rowstore “logical”</a:t>
                      </a:r>
                      <a:b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buffer cache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8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u="sng" dirty="0">
                          <a:latin typeface="+mn-lt"/>
                        </a:rPr>
                        <a:t>latches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rowstore “physical”</a:t>
                      </a:r>
                      <a:br>
                        <a:rPr lang="en-US" sz="2800" b="0" dirty="0">
                          <a:latin typeface="+mn-lt"/>
                        </a:rPr>
                      </a:br>
                      <a:r>
                        <a:rPr lang="en-US" sz="2800" b="0" dirty="0">
                          <a:latin typeface="+mn-lt"/>
                        </a:rPr>
                        <a:t>memory &lt;-&gt; disk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6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u="sng" dirty="0">
                          <a:latin typeface="+mn-lt"/>
                        </a:rPr>
                        <a:t>row groups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columnstore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3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u="sng" dirty="0">
                          <a:latin typeface="+mn-lt"/>
                        </a:rPr>
                        <a:t>I/O &amp; logs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in-memory OLTP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0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rowstore locks applied to pages, rows</a:t>
            </a:r>
          </a:p>
          <a:p>
            <a:pPr lvl="1"/>
            <a:r>
              <a:rPr lang="en-US" dirty="0"/>
              <a:t>columnstore locks</a:t>
            </a:r>
          </a:p>
          <a:p>
            <a:pPr lvl="1"/>
            <a:r>
              <a:rPr lang="en-US" dirty="0"/>
              <a:t>rowstore lock promotions </a:t>
            </a:r>
          </a:p>
          <a:p>
            <a:pPr lvl="2"/>
            <a:r>
              <a:rPr lang="en-US" dirty="0"/>
              <a:t>row -&gt; page -&gt; partition -&gt; table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 &amp; I/O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269748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Inserted / updated data won’t fit</a:t>
            </a:r>
            <a:br>
              <a:rPr lang="en-US" dirty="0"/>
            </a:br>
            <a:r>
              <a:rPr lang="en-US" dirty="0"/>
              <a:t>into existing data page</a:t>
            </a:r>
          </a:p>
          <a:p>
            <a:pPr lvl="1"/>
            <a:r>
              <a:rPr lang="en-US" dirty="0"/>
              <a:t>create new page</a:t>
            </a:r>
          </a:p>
          <a:p>
            <a:pPr lvl="1"/>
            <a:r>
              <a:rPr lang="en-US" dirty="0"/>
              <a:t>splinter data between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714081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3198921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</a:t>
            </a:r>
            <a:r>
              <a:rPr lang="en-US" u="sng" dirty="0"/>
              <a:t>single</a:t>
            </a:r>
            <a:r>
              <a:rPr lang="en-US" dirty="0"/>
              <a:t>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1527048"/>
            <a:ext cx="4147312" cy="4147312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C00000"/>
                </a:solidFill>
              </a:rPr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clustered, columnstore, partitioned, compressed, XML, spatial, full-text,</a:t>
            </a:r>
            <a:br>
              <a:rPr lang="en-US" sz="2400" dirty="0"/>
            </a:br>
            <a:r>
              <a:rPr lang="en-US" sz="2400" dirty="0"/>
              <a:t>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index add/change/delete/rebuild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Key column selectivity ignored, keys listed by table column creation order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knowledge of existing indexes or other recommendations - creates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(“simple”)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3074" name="Picture 2" descr="man reading document with magnifying glass - fine print stock pictures, royalty-free photos &amp; images">
            <a:extLst>
              <a:ext uri="{FF2B5EF4-FFF2-40B4-BE49-F238E27FC236}">
                <a16:creationId xmlns:a16="http://schemas.microsoft.com/office/drawing/2014/main" id="{EE6934E8-6E89-FA84-6E03-F6057D6B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93" y="1444751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r>
              <a:rPr lang="en-US" dirty="0"/>
              <a:t>more blocking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table / index / 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 ratio of</a:t>
            </a:r>
          </a:p>
          <a:p>
            <a:pPr marL="969963" indent="-914400">
              <a:buNone/>
              <a:tabLst>
                <a:tab pos="4572000" algn="r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pages in memory</a:t>
            </a:r>
            <a:r>
              <a:rPr lang="en-US" dirty="0"/>
              <a:t>	</a:t>
            </a:r>
          </a:p>
          <a:p>
            <a:pPr marL="573088" indent="-573088">
              <a:buNone/>
              <a:tabLst>
                <a:tab pos="4572000" algn="r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allocated reserved pages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333488" y="2112264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30727C-4359-FEF0-93CA-58EE20EBE163}"/>
              </a:ext>
            </a:extLst>
          </p:cNvPr>
          <p:cNvCxnSpPr/>
          <p:nvPr/>
        </p:nvCxnSpPr>
        <p:spPr>
          <a:xfrm>
            <a:off x="3133344" y="2441448"/>
            <a:ext cx="35844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1"/>
            <a:r>
              <a:rPr lang="en-US" dirty="0"/>
              <a:t>Transaction Locks &amp; Exclusive Latches</a:t>
            </a:r>
          </a:p>
          <a:p>
            <a:pPr lvl="1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Sequence/identity generation</a:t>
            </a:r>
          </a:p>
          <a:p>
            <a:pPr lvl="1"/>
            <a:r>
              <a:rPr lang="en-US" dirty="0"/>
              <a:t>Splits &amp; merges</a:t>
            </a:r>
          </a:p>
          <a:p>
            <a:pPr lvl="1"/>
            <a:r>
              <a:rPr lang="en-US" dirty="0"/>
              <a:t>Deletes &amp; Ghost cleanup</a:t>
            </a:r>
          </a:p>
          <a:p>
            <a:pPr lvl="1"/>
            <a:r>
              <a:rPr lang="en-US" dirty="0"/>
              <a:t>Log file I/O</a:t>
            </a:r>
          </a:p>
          <a:p>
            <a:pPr lvl="1"/>
            <a:r>
              <a:rPr lang="en-US" dirty="0"/>
              <a:t>Data file I/O</a:t>
            </a:r>
          </a:p>
          <a:p>
            <a:pPr lvl="1"/>
            <a:r>
              <a:rPr lang="en-US" dirty="0"/>
              <a:t>Change/History Table inserts</a:t>
            </a:r>
          </a:p>
          <a:p>
            <a:pPr lvl="1"/>
            <a:r>
              <a:rPr lang="en-US" dirty="0"/>
              <a:t>Replica synching</a:t>
            </a:r>
          </a:p>
          <a:p>
            <a:r>
              <a:rPr lang="en-US" dirty="0"/>
              <a:t>Measure: ratio of 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 / </a:t>
            </a:r>
            <a:r>
              <a:rPr lang="en-US" dirty="0">
                <a:solidFill>
                  <a:srgbClr val="0070C0"/>
                </a:solidFill>
              </a:rPr>
              <a:t>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99" y="2953512"/>
            <a:ext cx="5092014" cy="3391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410958"/>
          </a:xfrm>
        </p:spPr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 count of row-store</a:t>
            </a:r>
            <a:br>
              <a:rPr lang="en-US" dirty="0"/>
            </a:br>
            <a:r>
              <a:rPr lang="en-US" dirty="0"/>
              <a:t>range scans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 &amp; blocking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  <a:p>
            <a:r>
              <a:rPr lang="en-US" dirty="0"/>
              <a:t>Note: Columnstore index </a:t>
            </a:r>
            <a:br>
              <a:rPr lang="en-US" dirty="0"/>
            </a:br>
            <a:r>
              <a:rPr lang="en-US" dirty="0"/>
              <a:t>is scan only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22" y="447039"/>
            <a:ext cx="4324778" cy="64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E69D456-9169-3CB4-D68A-4AECA368052F}"/>
              </a:ext>
            </a:extLst>
          </p:cNvPr>
          <p:cNvSpPr txBox="1">
            <a:spLocks/>
          </p:cNvSpPr>
          <p:nvPr/>
        </p:nvSpPr>
        <p:spPr>
          <a:xfrm>
            <a:off x="382082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609608" rtl="0" eaLnBrk="1" latinLnBrk="0" hangingPunct="1">
              <a:spcBef>
                <a:spcPct val="0"/>
              </a:spcBef>
              <a:buNone/>
              <a:defRPr sz="465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7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PASSMN – News/Info</a:t>
            </a:r>
            <a:endParaRPr kumimoji="0" lang="en-US" sz="4657" b="0" i="0" u="none" strike="noStrike" kern="1200" cap="none" spc="0" normalizeH="0" baseline="0" noProof="0" dirty="0">
              <a:ln>
                <a:noFill/>
              </a:ln>
              <a:solidFill>
                <a:srgbClr val="007A3E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FB92DA39-41A7-CA13-BD04-E8AAD1818965}"/>
              </a:ext>
            </a:extLst>
          </p:cNvPr>
          <p:cNvSpPr txBox="1">
            <a:spLocks/>
          </p:cNvSpPr>
          <p:nvPr/>
        </p:nvSpPr>
        <p:spPr>
          <a:xfrm>
            <a:off x="381116" y="1523761"/>
            <a:ext cx="11429516" cy="4952866"/>
          </a:xfrm>
          <a:prstGeom prst="rect">
            <a:avLst/>
          </a:prstGeom>
          <a:effectLst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Thanks to all our sponsors of 2024!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need Speakers &amp; Sponsors for 2025 PASSMN Meetings!</a:t>
            </a:r>
          </a:p>
          <a:p>
            <a:pPr marL="483855" marR="0" lvl="0" indent="-483855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 up to present at one of the monthly meetings!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Monthly Meetup: 3</a:t>
            </a:r>
            <a:r>
              <a:rPr kumimoji="0" lang="en-US" sz="2963" b="0" i="0" u="none" strike="noStrike" kern="1200" cap="none" spc="0" normalizeH="0" baseline="3000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Tuesday of Each Month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Signup on Meetup:</a:t>
            </a: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https://www.meetup.com/MN-SQL-Server-User-Group-PASSMN/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Board Member Elections in Q4: </a:t>
            </a:r>
          </a:p>
          <a:p>
            <a:pPr marL="604818" marR="0" lvl="0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chance to help the MN Data/SQL Community!</a:t>
            </a: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474947"/>
                </a:solidFill>
                <a:effectLst/>
                <a:uLnTx/>
                <a:uFillTx/>
                <a:latin typeface="Segoe UI"/>
                <a:ea typeface="+mn-lt"/>
                <a:cs typeface="Segoe UI"/>
                <a:hlinkClick r:id="rId4"/>
              </a:rPr>
              <a:t>https://forms.office.com/r/rWfPhV6Chd</a:t>
            </a: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B66D4-5D50-6457-B1BA-A893F398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268" y="331388"/>
            <a:ext cx="3928758" cy="1309586"/>
          </a:xfrm>
          <a:prstGeom prst="rect">
            <a:avLst/>
          </a:prstGeom>
          <a:effectLst/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93CF7E1-43A1-9FD7-5292-09A422C3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247" y="3505922"/>
            <a:ext cx="1183472" cy="1183454"/>
          </a:xfrm>
          <a:prstGeom prst="rect">
            <a:avLst/>
          </a:prstGeom>
          <a:effectLst/>
        </p:spPr>
      </p:pic>
      <p:pic>
        <p:nvPicPr>
          <p:cNvPr id="8" name="Picture 7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3ED965C-B853-C368-1F3F-292F91809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640" y="1972252"/>
            <a:ext cx="1145705" cy="1132200"/>
          </a:xfrm>
          <a:prstGeom prst="rect">
            <a:avLst/>
          </a:prstGeom>
          <a:effectLst/>
        </p:spPr>
      </p:pic>
      <p:pic>
        <p:nvPicPr>
          <p:cNvPr id="9" name="Picture 8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ACDD6A22-FD3A-5BCD-518C-CD88882EB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3733" y="5374393"/>
            <a:ext cx="1091759" cy="1071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587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443557"/>
            <a:ext cx="4706112" cy="7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</a:t>
            </a:r>
            <a:r>
              <a:rPr lang="en-US" dirty="0"/>
              <a:t>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</a:t>
            </a:r>
          </a:p>
          <a:p>
            <a:pPr lvl="1"/>
            <a:r>
              <a:rPr lang="en-US" dirty="0"/>
              <a:t>writes</a:t>
            </a:r>
          </a:p>
          <a:p>
            <a:pPr lvl="1"/>
            <a:r>
              <a:rPr lang="en-US" dirty="0"/>
              <a:t>reads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 Using Weights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00" y="447040"/>
            <a:ext cx="4273973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prioritized tables makes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What do We Do?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68" y="539496"/>
            <a:ext cx="4416933" cy="624287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Prescriptions!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-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do We Do?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14" y="441508"/>
            <a:ext cx="5128583" cy="642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– Prescription Categories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65088"/>
              </p:ext>
            </p:extLst>
          </p:nvPr>
        </p:nvGraphicFramePr>
        <p:xfrm>
          <a:off x="938784" y="685800"/>
          <a:ext cx="10021824" cy="598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989320"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77" y="3486679"/>
            <a:ext cx="5753523" cy="3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187034" y="2150495"/>
            <a:ext cx="11872610" cy="43260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Connect, share, &amp; learn with peers and thought leaders while celebrating all things data for a week of learning and networking opportunities.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4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November 8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 Seattle, WA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https://passdatacommunitysummit.com/</a:t>
            </a: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4" descr="PASS Data Community Summit">
            <a:extLst>
              <a:ext uri="{FF2B5EF4-FFF2-40B4-BE49-F238E27FC236}">
                <a16:creationId xmlns:a16="http://schemas.microsoft.com/office/drawing/2014/main" id="{2A456C84-D8EC-5E82-666E-BEB6C970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5185C566-E6A5-3323-1DD2-3FEFF5EEE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1006201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5865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331720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889596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 index statistics with</a:t>
            </a:r>
          </a:p>
          <a:p>
            <a:pPr lvl="1"/>
            <a:r>
              <a:rPr lang="en-US" dirty="0"/>
              <a:t>row modification counts </a:t>
            </a:r>
          </a:p>
          <a:p>
            <a:pPr lvl="1"/>
            <a:r>
              <a:rPr lang="en-US" dirty="0"/>
              <a:t>row count not matching table row count</a:t>
            </a:r>
          </a:p>
          <a:p>
            <a:r>
              <a:rPr lang="en-US" dirty="0"/>
              <a:t>Rebuild / reorganize </a:t>
            </a:r>
            <a:r>
              <a:rPr lang="en-US" dirty="0" err="1"/>
              <a:t>columnstores</a:t>
            </a:r>
            <a:r>
              <a:rPr lang="en-US" dirty="0"/>
              <a:t> with </a:t>
            </a:r>
          </a:p>
          <a:p>
            <a:pPr lvl="1"/>
            <a:r>
              <a:rPr lang="en-US" dirty="0"/>
              <a:t>delta stores (update, delete)</a:t>
            </a:r>
          </a:p>
          <a:p>
            <a:pPr lvl="1"/>
            <a:r>
              <a:rPr lang="en-US" dirty="0"/>
              <a:t>multiple undersized </a:t>
            </a:r>
            <a:r>
              <a:rPr lang="en-US" dirty="0" err="1"/>
              <a:t>rowgroups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6" y="3282696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enabled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</a:t>
            </a:r>
          </a:p>
          <a:p>
            <a:pPr lvl="2"/>
            <a:r>
              <a:rPr lang="en-US" b="1" u="sng" dirty="0"/>
              <a:t>U</a:t>
            </a:r>
            <a:r>
              <a:rPr lang="en-US" dirty="0"/>
              <a:t>nique</a:t>
            </a:r>
          </a:p>
          <a:p>
            <a:pPr lvl="2"/>
            <a:r>
              <a:rPr lang="en-US" b="1" u="sng" dirty="0"/>
              <a:t>S</a:t>
            </a:r>
            <a:r>
              <a:rPr lang="en-US" dirty="0"/>
              <a:t>tatic</a:t>
            </a:r>
          </a:p>
          <a:p>
            <a:pPr lvl="2"/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39" y="2804193"/>
            <a:ext cx="5530061" cy="4043857"/>
          </a:xfrm>
          <a:prstGeom prst="rect">
            <a:avLst/>
          </a:prstGeom>
          <a:noFill/>
          <a:scene3d>
            <a:camera prst="orthographicFront">
              <a:rot lat="0" lon="110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index and statistics maintenance jobs</a:t>
            </a:r>
          </a:p>
          <a:p>
            <a:r>
              <a:rPr lang="en-US" dirty="0"/>
              <a:t>Weekly maintenance restart</a:t>
            </a:r>
          </a:p>
          <a:p>
            <a:r>
              <a:rPr lang="en-US" sz="2800" dirty="0"/>
              <a:t>At end of week 1 build “before” baseline</a:t>
            </a:r>
          </a:p>
          <a:p>
            <a:r>
              <a:rPr lang="en-US" dirty="0"/>
              <a:t>Apply prescriptions to 4% of tables (21)</a:t>
            </a:r>
          </a:p>
          <a:p>
            <a:r>
              <a:rPr lang="en-US" sz="2800" dirty="0"/>
              <a:t>Weekly maintenance restart</a:t>
            </a:r>
          </a:p>
          <a:p>
            <a:r>
              <a:rPr lang="en-US" dirty="0"/>
              <a:t>End of week 2 capture “after” statistics</a:t>
            </a:r>
            <a:endParaRPr lang="en-US" sz="2800" dirty="0"/>
          </a:p>
          <a:p>
            <a:r>
              <a:rPr lang="en-US" sz="2800" dirty="0"/>
              <a:t>Compare week 2 over week 1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Implementing Prescriptions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254240" y="8321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36" y="447040"/>
            <a:ext cx="4779264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412736" y="576071"/>
            <a:ext cx="4658934" cy="6281929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1984 - Executed first SQL statement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Started version 1 of SQLXL tools</a:t>
            </a:r>
          </a:p>
          <a:p>
            <a:r>
              <a:rPr lang="en-US" dirty="0"/>
              <a:t>2020 - Retired to pursue SQL Server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75895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DMFs, 925 columns</a:t>
            </a:r>
          </a:p>
          <a:p>
            <a:pPr lvl="2"/>
            <a:r>
              <a:rPr lang="en-US" dirty="0"/>
              <a:t>238 configurations &amp; settings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r>
              <a:rPr lang="en-US" dirty="0"/>
              <a:t>Note: many index metrics reset on: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 &amp; reorg</a:t>
            </a:r>
          </a:p>
          <a:p>
            <a:pPr lvl="1"/>
            <a:r>
              <a:rPr lang="en-US" dirty="0"/>
              <a:t>Table or 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-1116235"/>
            <a:ext cx="3852672" cy="79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10826"/>
              </p:ext>
            </p:extLst>
          </p:nvPr>
        </p:nvGraphicFramePr>
        <p:xfrm>
          <a:off x="1" y="447039"/>
          <a:ext cx="12423647" cy="6410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509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520299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963839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41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are We Doing It? - 485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It?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257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4098" name="Picture 2" descr="full frame of piles of documents and papers on the work table. - jumbled data stock pictures, royalty-free photos &amp; images">
            <a:extLst>
              <a:ext uri="{FF2B5EF4-FFF2-40B4-BE49-F238E27FC236}">
                <a16:creationId xmlns:a16="http://schemas.microsoft.com/office/drawing/2014/main" id="{F653BB7D-33CA-5E3B-A283-6F1786E3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1" y="447040"/>
            <a:ext cx="4808220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</a:t>
            </a:r>
          </a:p>
          <a:p>
            <a:pPr lvl="2"/>
            <a:r>
              <a:rPr lang="en-US" dirty="0"/>
              <a:t>indexes not adding value</a:t>
            </a:r>
          </a:p>
          <a:p>
            <a:pPr lvl="2"/>
            <a:r>
              <a:rPr lang="en-US" dirty="0"/>
              <a:t>Redundant/overlap indexes</a:t>
            </a:r>
          </a:p>
          <a:p>
            <a:pPr lvl="1"/>
            <a:r>
              <a:rPr lang="en-US" dirty="0"/>
              <a:t>Request </a:t>
            </a:r>
          </a:p>
          <a:p>
            <a:pPr lvl="2"/>
            <a:r>
              <a:rPr lang="en-US" dirty="0"/>
              <a:t>high-value missing indexes</a:t>
            </a:r>
          </a:p>
          <a:p>
            <a:pPr lvl="2"/>
            <a:r>
              <a:rPr lang="en-US" dirty="0"/>
              <a:t>clusters on heaps</a:t>
            </a:r>
          </a:p>
          <a:p>
            <a:pPr lvl="2"/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551176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</a:t>
            </a:r>
            <a:br>
              <a:rPr lang="en-US" dirty="0"/>
            </a:br>
            <a:r>
              <a:rPr lang="en-US" dirty="0"/>
              <a:t>@ </a:t>
            </a:r>
            <a:r>
              <a:rPr lang="en-US" dirty="0">
                <a:hlinkClick r:id="rId3"/>
              </a:rPr>
              <a:t>https://github.com/SQLXL/SQLXL</a:t>
            </a:r>
            <a:r>
              <a:rPr lang="en-US" dirty="0"/>
              <a:t> (link on closing slide too)</a:t>
            </a:r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52" y="34290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55" y="1051560"/>
            <a:ext cx="6977634" cy="51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47040"/>
            <a:ext cx="6498336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story</a:t>
            </a:r>
          </a:p>
          <a:p>
            <a:r>
              <a:rPr lang="en-US" dirty="0"/>
              <a:t>Is Index Tuning the Right Answer?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restrictions, temporary objects, jump boxes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Cloud &amp; Azure - SQL Database, SQL Managed Instance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Identify prescription &amp; </a:t>
            </a:r>
            <a:br>
              <a:rPr lang="en-US" dirty="0"/>
            </a:br>
            <a:r>
              <a:rPr lang="en-US" dirty="0"/>
              <a:t>diagnostic edge cases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Spreadsheet labeling and navigation</a:t>
            </a:r>
          </a:p>
          <a:p>
            <a:r>
              <a:rPr lang="en-US" dirty="0"/>
              <a:t>Code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136392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497367" y="2925720"/>
            <a:ext cx="4285772" cy="340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140765"/>
              </p:ext>
            </p:extLst>
          </p:nvPr>
        </p:nvGraphicFramePr>
        <p:xfrm>
          <a:off x="-12970" y="447041"/>
          <a:ext cx="1219200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722376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576072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49"/>
            <a:ext cx="12192000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8457"/>
            <a:ext cx="6096000" cy="3199394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  <a:p>
            <a:endParaRPr lang="en-US" sz="1200" b="1" dirty="0"/>
          </a:p>
          <a:p>
            <a:r>
              <a:rPr lang="en-US" sz="2800" b="1" dirty="0"/>
              <a:t>SQL Saturday</a:t>
            </a:r>
          </a:p>
          <a:p>
            <a:r>
              <a:rPr lang="en-US" sz="2800" b="1"/>
              <a:t>Minnesota 2024</a:t>
            </a:r>
            <a:endParaRPr lang="en-US" sz="2800" b="1" dirty="0"/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8606"/>
            <a:ext cx="6113734" cy="31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5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211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6432" y="722376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844834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86B05D-AECA-D831-BEE4-69516E54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signs point to many solutions</a:t>
            </a:r>
          </a:p>
          <a:p>
            <a:r>
              <a:rPr lang="en-US" dirty="0"/>
              <a:t>How do you identify the “right” path?</a:t>
            </a:r>
          </a:p>
          <a:p>
            <a:pPr lvl="1"/>
            <a:r>
              <a:rPr lang="en-US" dirty="0"/>
              <a:t>SQL Waits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Time &amp; Money</a:t>
            </a:r>
          </a:p>
          <a:p>
            <a:pPr lvl="1"/>
            <a:r>
              <a:rPr lang="en-US" dirty="0"/>
              <a:t>People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CC994F-313A-D91B-7A28-8C01715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Index Tuning the Right Answer?</a:t>
            </a:r>
          </a:p>
        </p:txBody>
      </p:sp>
      <p:pic>
        <p:nvPicPr>
          <p:cNvPr id="3076" name="Picture 4" descr="road signs, full frame (collage) - many signs stock pictures, royalty-free photos &amp; images">
            <a:extLst>
              <a:ext uri="{FF2B5EF4-FFF2-40B4-BE49-F238E27FC236}">
                <a16:creationId xmlns:a16="http://schemas.microsoft.com/office/drawing/2014/main" id="{589EDE9A-A182-9548-CA2F-437E488B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93" y="443991"/>
            <a:ext cx="4473006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5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235655</TotalTime>
  <Words>5343</Words>
  <Application>Microsoft Office PowerPoint</Application>
  <PresentationFormat>Widescreen</PresentationFormat>
  <Paragraphs>1150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Courier New</vt:lpstr>
      <vt:lpstr>Segoe UI</vt:lpstr>
      <vt:lpstr>Wingdings</vt:lpstr>
      <vt:lpstr>Office Theme</vt:lpstr>
      <vt:lpstr>Go Faster Sooner! Discover SQL Server Index Improvements with the Biggest Gain for the Least Pain</vt:lpstr>
      <vt:lpstr>PowerPoint Presentation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Is Index Tuning the Right Answer?</vt:lpstr>
      <vt:lpstr>Is Index Tuning the Right Answer? SQL Wait Types</vt:lpstr>
      <vt:lpstr>Is Index Tuning the Right Answer? Performance</vt:lpstr>
      <vt:lpstr>Is Index Tuning the Right Answer? Time &amp; Money</vt:lpstr>
      <vt:lpstr>Is Index Tuning the Right Answer? People</vt:lpstr>
      <vt:lpstr>Client Story – Is Index Tuning the Right Answer?</vt:lpstr>
      <vt:lpstr>Tuning Indexes - Legacy Approach</vt:lpstr>
      <vt:lpstr>Tuning Indexes - New Approach</vt:lpstr>
      <vt:lpstr>Client Story - Priority Hurt</vt:lpstr>
      <vt:lpstr>Where do We Start? - SQLXL_Index - Demo</vt:lpstr>
      <vt:lpstr>Performance Hurt Metrics - Index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 Using Weights</vt:lpstr>
      <vt:lpstr>Client Story – What do We Do?</vt:lpstr>
      <vt:lpstr>What do We Do? - Demo</vt:lpstr>
      <vt:lpstr>What do We Do? - Prescriptions</vt:lpstr>
      <vt:lpstr>What do We Do? – 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Implementing Prescriptions</vt:lpstr>
      <vt:lpstr>Client Story - SQL Wait Improvements versus Previous Week</vt:lpstr>
      <vt:lpstr>Client Story - Index Hurt Improvements versus Previous Week</vt:lpstr>
      <vt:lpstr>Build the Prescriptions</vt:lpstr>
      <vt:lpstr>Metadata &amp; Metric Sources</vt:lpstr>
      <vt:lpstr>Why are We Doing It? - 485 Diagnostics (SQL version aware)</vt:lpstr>
      <vt:lpstr>Why Are We Doing It? - Demo</vt:lpstr>
      <vt:lpstr>What about Index Metadata and Other Metrics?</vt:lpstr>
      <vt:lpstr>SQLXL_Index - Demo</vt:lpstr>
      <vt:lpstr>Implementing Index Fixes - Preparation</vt:lpstr>
      <vt:lpstr>Implementing Index Fixes - Application</vt:lpstr>
      <vt:lpstr>Client Story - They Lived Happily Ever After</vt:lpstr>
      <vt:lpstr>Free Stuff!</vt:lpstr>
      <vt:lpstr>Need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Go Faster Sooner! Discover SQL Server Index Improvements with the Biggest Gain for the Least Pain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4384</cp:revision>
  <dcterms:created xsi:type="dcterms:W3CDTF">2022-12-24T15:55:49Z</dcterms:created>
  <dcterms:modified xsi:type="dcterms:W3CDTF">2024-09-27T00:02:53Z</dcterms:modified>
</cp:coreProperties>
</file>